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5143500" type="screen16x9"/>
  <p:notesSz cx="6858000" cy="9144000"/>
  <p:embeddedFontLst>
    <p:embeddedFont>
      <p:font typeface="Georgia" panose="02040502050405020303" pitchFamily="18" charset="0"/>
      <p:regular r:id="rId12"/>
      <p:bold r:id="rId13"/>
      <p:italic r:id="rId14"/>
      <p:boldItalic r:id="rId15"/>
    </p:embeddedFont>
    <p:embeddedFont>
      <p:font typeface="Oswald" panose="020B0604020202020204" charset="0"/>
      <p:regular r:id="rId16"/>
      <p:bold r:id="rId17"/>
    </p:embeddedFont>
    <p:embeddedFont>
      <p:font typeface="Average" panose="020B0604020202020204" charset="0"/>
      <p:regular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8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ableStyles" Target="tableStyles.xml"/></Relationships>
</file>

<file path=ppt/media/image1.png>
</file>

<file path=ppt/media/image2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9462645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124f74ec977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124f74ec977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824059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17686e762c_0_4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17686e762c_0_4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12203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24f74ec977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24f74ec977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77598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17686e762c_0_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17686e762c_0_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63905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1b3f7f1eb2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1b3f7f1eb2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07235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1b3f7f1eb2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1b3f7f1eb2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192902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17686e762c_0_4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17686e762c_0_4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58237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1b3f7f1eb2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1b3f7f1eb2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89642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1b3f7f1eb2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1b3f7f1eb2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38426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lat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2.mp4"/><Relationship Id="rId7" Type="http://schemas.openxmlformats.org/officeDocument/2006/relationships/image" Target="../media/image1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3.xml"/><Relationship Id="rId4" Type="http://schemas.openxmlformats.org/officeDocument/2006/relationships/video" Target="../media/media2.mp4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cbi.nlm.nih.gov/pmc/articles/PMC6749518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frontiersin.org/articles/10.3389/fpsyg.2021.688376/full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25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400" b="1" dirty="0" smtClean="0">
                <a:latin typeface="Georgia"/>
                <a:ea typeface="Georgia"/>
                <a:cs typeface="Georgia"/>
                <a:sym typeface="Georgia"/>
              </a:rPr>
              <a:t>A </a:t>
            </a:r>
            <a:r>
              <a:rPr lang="en" sz="2400" b="1" dirty="0">
                <a:latin typeface="Georgia"/>
                <a:ea typeface="Georgia"/>
                <a:cs typeface="Georgia"/>
                <a:sym typeface="Georgia"/>
              </a:rPr>
              <a:t>Computer Vision Based </a:t>
            </a:r>
            <a:r>
              <a:rPr lang="en" sz="2400" b="1" dirty="0" smtClean="0">
                <a:latin typeface="Georgia"/>
                <a:ea typeface="Georgia"/>
                <a:cs typeface="Georgia"/>
                <a:sym typeface="Georgia"/>
              </a:rPr>
              <a:t>Lane Line Detection </a:t>
            </a:r>
            <a:r>
              <a:rPr lang="en" sz="2400" b="1" dirty="0">
                <a:latin typeface="Georgia"/>
                <a:ea typeface="Georgia"/>
                <a:cs typeface="Georgia"/>
                <a:sym typeface="Georgia"/>
              </a:rPr>
              <a:t>System </a:t>
            </a:r>
            <a:r>
              <a:rPr lang="en" sz="2400" b="1" dirty="0" smtClean="0">
                <a:latin typeface="Georgia"/>
                <a:ea typeface="Georgia"/>
                <a:cs typeface="Georgia"/>
                <a:sym typeface="Georgia"/>
              </a:rPr>
              <a:t/>
            </a:r>
            <a:br>
              <a:rPr lang="en" sz="2400" b="1" dirty="0" smtClean="0">
                <a:latin typeface="Georgia"/>
                <a:ea typeface="Georgia"/>
                <a:cs typeface="Georgia"/>
                <a:sym typeface="Georgia"/>
              </a:rPr>
            </a:br>
            <a:r>
              <a:rPr lang="en" sz="1400" dirty="0" smtClean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Under </a:t>
            </a:r>
            <a:r>
              <a:rPr lang="en" sz="1400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the Guidance of</a:t>
            </a:r>
            <a:endParaRPr sz="1400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 b="1" dirty="0"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ctr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 b="1" dirty="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60" name="Google Shape;60;p13"/>
          <p:cNvSpPr txBox="1">
            <a:spLocks noGrp="1"/>
          </p:cNvSpPr>
          <p:nvPr>
            <p:ph type="body" idx="1"/>
          </p:nvPr>
        </p:nvSpPr>
        <p:spPr>
          <a:xfrm>
            <a:off x="311700" y="3221300"/>
            <a:ext cx="8761416" cy="13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32500" lnSpcReduction="20000"/>
          </a:bodyPr>
          <a:lstStyle/>
          <a:p>
            <a:pPr marL="3200400" lvl="0" indent="457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65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Submitted By</a:t>
            </a:r>
            <a:endParaRPr sz="6065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14300" indent="0">
              <a:buNone/>
            </a:pPr>
            <a:r>
              <a:rPr lang="en-US" sz="4300" b="1" dirty="0"/>
              <a:t>PUSHPENDER           </a:t>
            </a:r>
            <a:r>
              <a:rPr lang="en-US" sz="4300" b="1" dirty="0" smtClean="0"/>
              <a:t>            SAIF </a:t>
            </a:r>
            <a:r>
              <a:rPr lang="en-US" sz="4300" b="1" dirty="0"/>
              <a:t>ALI	                   </a:t>
            </a:r>
            <a:r>
              <a:rPr lang="en-US" sz="4300" b="1" dirty="0" smtClean="0"/>
              <a:t>NISAR </a:t>
            </a:r>
            <a:r>
              <a:rPr lang="en-US" sz="4300" b="1" dirty="0"/>
              <a:t>SHAIKH          </a:t>
            </a:r>
            <a:r>
              <a:rPr lang="en-US" sz="4300" b="1" dirty="0" smtClean="0"/>
              <a:t>          ANIL </a:t>
            </a:r>
            <a:r>
              <a:rPr lang="en-US" sz="4300" b="1" dirty="0"/>
              <a:t>KUMAR</a:t>
            </a:r>
            <a:endParaRPr lang="en-IN" sz="4300" dirty="0"/>
          </a:p>
          <a:p>
            <a:pPr marL="114300" indent="0">
              <a:buNone/>
            </a:pPr>
            <a:r>
              <a:rPr lang="en-US" sz="4300" b="1" dirty="0"/>
              <a:t>PRN: 220320528022  </a:t>
            </a:r>
            <a:r>
              <a:rPr lang="en-US" sz="4300" b="1" dirty="0" smtClean="0"/>
              <a:t>             </a:t>
            </a:r>
            <a:r>
              <a:rPr lang="en-US" sz="4300" b="1" dirty="0"/>
              <a:t>PRN: 220320528007   </a:t>
            </a:r>
            <a:r>
              <a:rPr lang="en-US" sz="4300" b="1" dirty="0" smtClean="0"/>
              <a:t>            PRN</a:t>
            </a:r>
            <a:r>
              <a:rPr lang="en-US" sz="4300" b="1" dirty="0"/>
              <a:t>: 220320528029    </a:t>
            </a:r>
            <a:r>
              <a:rPr lang="en-US" sz="4300" b="1" dirty="0" smtClean="0"/>
              <a:t>          PRN</a:t>
            </a:r>
            <a:r>
              <a:rPr lang="en-US" sz="4300" b="1" dirty="0"/>
              <a:t>: 220320528054</a:t>
            </a:r>
            <a:endParaRPr lang="en-IN" sz="4300" dirty="0"/>
          </a:p>
          <a:p>
            <a:pPr marL="114300" indent="0">
              <a:buNone/>
            </a:pPr>
            <a:r>
              <a:rPr lang="en-US" sz="3500" b="1" dirty="0"/>
              <a:t/>
            </a:r>
            <a:br>
              <a:rPr lang="en-US" sz="3500" b="1" dirty="0"/>
            </a:br>
            <a:endParaRPr sz="3500" b="1" dirty="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dirty="0"/>
          </a:p>
        </p:txBody>
      </p:sp>
      <p:sp>
        <p:nvSpPr>
          <p:cNvPr id="62" name="Google Shape;62;p13"/>
          <p:cNvSpPr txBox="1"/>
          <p:nvPr/>
        </p:nvSpPr>
        <p:spPr>
          <a:xfrm>
            <a:off x="3500089" y="2038663"/>
            <a:ext cx="2260200" cy="10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 smtClean="0">
                <a:solidFill>
                  <a:schemeClr val="dk1"/>
                </a:solidFill>
              </a:rPr>
              <a:t>MISS.SARUTI GUPTA</a:t>
            </a:r>
            <a:endParaRPr sz="1600" b="1" dirty="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</a:rPr>
              <a:t> </a:t>
            </a:r>
            <a:r>
              <a:rPr lang="en" b="1" dirty="0" smtClean="0">
                <a:solidFill>
                  <a:schemeClr val="dk1"/>
                </a:solidFill>
              </a:rPr>
              <a:t>      (</a:t>
            </a:r>
            <a:r>
              <a:rPr lang="en" b="1" dirty="0">
                <a:solidFill>
                  <a:schemeClr val="dk1"/>
                </a:solidFill>
              </a:rPr>
              <a:t>Project Guide)</a:t>
            </a:r>
            <a:endParaRPr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2743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  </a:t>
            </a:r>
            <a:r>
              <a:rPr lang="en" dirty="0">
                <a:solidFill>
                  <a:srgbClr val="FF0000"/>
                </a:solidFill>
              </a:rPr>
              <a:t> Problem Statement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68" name="Google Shape;68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355600">
              <a:buClr>
                <a:schemeClr val="dk1"/>
              </a:buClr>
              <a:buSzPts val="2000"/>
            </a:pPr>
            <a:r>
              <a:rPr lang="en-US" sz="2000" dirty="0" smtClean="0">
                <a:solidFill>
                  <a:schemeClr val="dk1"/>
                </a:solidFill>
              </a:rPr>
              <a:t>The </a:t>
            </a:r>
            <a:r>
              <a:rPr lang="en-US" sz="2000" dirty="0">
                <a:solidFill>
                  <a:schemeClr val="dk1"/>
                </a:solidFill>
              </a:rPr>
              <a:t>problem of Road Lane Detection and signal detection is to find out the lane and traffic signs automatically for self-driving cars. It is all due to the advancement in computer vision and deep learning that it become possible to detect road track from video’s frames </a:t>
            </a:r>
            <a:r>
              <a:rPr lang="en-US" sz="2000" dirty="0" smtClean="0">
                <a:solidFill>
                  <a:schemeClr val="dk1"/>
                </a:solidFill>
              </a:rPr>
              <a:t>during </a:t>
            </a:r>
            <a:r>
              <a:rPr lang="en-US" sz="2000" dirty="0">
                <a:solidFill>
                  <a:schemeClr val="dk1"/>
                </a:solidFill>
              </a:rPr>
              <a:t>the process of the self-driving</a:t>
            </a:r>
            <a:r>
              <a:rPr lang="en-US" sz="2000" dirty="0" smtClean="0">
                <a:solidFill>
                  <a:schemeClr val="dk1"/>
                </a:solidFill>
              </a:rPr>
              <a:t>.</a:t>
            </a:r>
            <a:endParaRPr sz="2000" dirty="0">
              <a:solidFill>
                <a:schemeClr val="dk1"/>
              </a:solidFill>
            </a:endParaRPr>
          </a:p>
          <a:p>
            <a:pPr lvl="0" indent="-355600">
              <a:spcBef>
                <a:spcPts val="1200"/>
              </a:spcBef>
              <a:buClr>
                <a:schemeClr val="dk1"/>
              </a:buClr>
              <a:buSzPts val="2000"/>
            </a:pPr>
            <a:r>
              <a:rPr lang="en-US" sz="200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</a:t>
            </a:r>
            <a:r>
              <a:rPr lang="en-US" sz="20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prominent example of a safety failure is the 2016 Tesla auto-pilot accident, where the sensors of the vehicle were blended by the sun and the system failed to recognize the truck coming from the right, leading to the crash.</a:t>
            </a:r>
            <a:endParaRPr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32004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rgbClr val="FF0000"/>
                </a:solidFill>
              </a:rPr>
              <a:t>Solution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74" name="Google Shape;74;p15"/>
          <p:cNvSpPr txBox="1">
            <a:spLocks noGrp="1"/>
          </p:cNvSpPr>
          <p:nvPr>
            <p:ph type="body" idx="1"/>
          </p:nvPr>
        </p:nvSpPr>
        <p:spPr>
          <a:xfrm>
            <a:off x="311700" y="1286587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368300">
              <a:buClr>
                <a:schemeClr val="dk1"/>
              </a:buClr>
              <a:buSzPts val="2200"/>
            </a:pPr>
            <a:r>
              <a:rPr lang="en-US" sz="200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task that </a:t>
            </a:r>
            <a:r>
              <a:rPr lang="en-US" sz="20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wish to perform is that </a:t>
            </a:r>
            <a:r>
              <a:rPr lang="en-US" sz="200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of  lane detection in </a:t>
            </a:r>
            <a:r>
              <a:rPr lang="en-US" sz="20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video. </a:t>
            </a:r>
            <a:endParaRPr lang="en-US" sz="2000" dirty="0" smtClean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88900" lvl="0" indent="0">
              <a:buClr>
                <a:schemeClr val="dk1"/>
              </a:buClr>
              <a:buSzPts val="2200"/>
              <a:buNone/>
            </a:pPr>
            <a:endParaRPr sz="2000" dirty="0" smtClean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lvl="0" indent="-355600">
              <a:spcBef>
                <a:spcPts val="1200"/>
              </a:spcBef>
              <a:buClr>
                <a:schemeClr val="dk1"/>
              </a:buClr>
              <a:buSzPts val="2000"/>
              <a:buFont typeface="Times New Roman"/>
              <a:buChar char="●"/>
            </a:pPr>
            <a:r>
              <a:rPr lang="en" sz="200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predict lines on the road we train our model on the </a:t>
            </a:r>
            <a:r>
              <a:rPr lang="en-IN" sz="200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data and predict the lines on video data using colour selection,</a:t>
            </a:r>
            <a:r>
              <a:rPr lang="en" sz="200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canny edge detection,</a:t>
            </a:r>
            <a:r>
              <a:rPr lang="en-IN" sz="20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Gray </a:t>
            </a:r>
            <a:r>
              <a:rPr lang="en-IN" sz="200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Scale, Gaussian Smoothing, Region Masking, Hough Transform.</a:t>
            </a:r>
            <a:endParaRPr lang="en" sz="2000" dirty="0" smtClean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22860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Working Methodology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80" name="Google Shape;80;p16"/>
          <p:cNvSpPr txBox="1">
            <a:spLocks noGrp="1"/>
          </p:cNvSpPr>
          <p:nvPr>
            <p:ph type="body" idx="1"/>
          </p:nvPr>
        </p:nvSpPr>
        <p:spPr>
          <a:xfrm>
            <a:off x="375496" y="1506894"/>
            <a:ext cx="8520600" cy="30013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598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1.</a:t>
            </a:r>
            <a:r>
              <a:rPr lang="en" sz="7098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The </a:t>
            </a:r>
            <a:r>
              <a:rPr lang="en" sz="8598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pre-trained model is created.</a:t>
            </a:r>
            <a:endParaRPr sz="8598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598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598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2. </a:t>
            </a:r>
            <a:r>
              <a:rPr lang="en" sz="7098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8598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video is taken from the user, which is extracted into the images frame by frame.</a:t>
            </a:r>
            <a:endParaRPr sz="8598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598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598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3. Then from our pre-trained model, </a:t>
            </a:r>
            <a:r>
              <a:rPr lang="en" sz="8598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Lane line </a:t>
            </a:r>
            <a:r>
              <a:rPr lang="en" sz="8598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is detected in an </a:t>
            </a:r>
            <a:r>
              <a:rPr lang="en" sz="8598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598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598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4. </a:t>
            </a:r>
            <a:r>
              <a:rPr lang="en" sz="8598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perform our trained model on video data</a:t>
            </a:r>
            <a:r>
              <a:rPr lang="en" sz="8598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8598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 dirty="0">
              <a:solidFill>
                <a:srgbClr val="0E101A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 dirty="0">
              <a:solidFill>
                <a:srgbClr val="0E101A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27432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Implementation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86" name="Google Shape;86;p17"/>
          <p:cNvSpPr txBox="1">
            <a:spLocks noGrp="1"/>
          </p:cNvSpPr>
          <p:nvPr>
            <p:ph type="body" idx="1"/>
          </p:nvPr>
        </p:nvSpPr>
        <p:spPr>
          <a:xfrm>
            <a:off x="311700" y="1287153"/>
            <a:ext cx="8520600" cy="210817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285750" indent="-285750"/>
            <a:r>
              <a:rPr lang="en" dirty="0" smtClean="0"/>
              <a:t> Pushpender</a:t>
            </a:r>
          </a:p>
          <a:p>
            <a:pPr marL="285750" indent="-285750"/>
            <a:endParaRPr lang="en" dirty="0"/>
          </a:p>
          <a:p>
            <a:pPr marL="285750" indent="-285750"/>
            <a:r>
              <a:rPr lang="en" dirty="0" smtClean="0"/>
              <a:t> </a:t>
            </a:r>
            <a:r>
              <a:rPr lang="en" dirty="0" smtClean="0"/>
              <a:t>Nisar </a:t>
            </a:r>
            <a:r>
              <a:rPr lang="en" dirty="0" smtClean="0"/>
              <a:t>Shaikh</a:t>
            </a:r>
          </a:p>
          <a:p>
            <a:pPr marL="285750" indent="-285750"/>
            <a:endParaRPr lang="en" dirty="0" smtClean="0"/>
          </a:p>
          <a:p>
            <a:pPr marL="285750" indent="-285750"/>
            <a:r>
              <a:rPr lang="en" dirty="0" smtClean="0"/>
              <a:t> Saif Ali</a:t>
            </a:r>
          </a:p>
          <a:p>
            <a:pPr marL="285750" indent="-285750"/>
            <a:endParaRPr lang="en" dirty="0" smtClean="0"/>
          </a:p>
          <a:p>
            <a:pPr marL="285750" indent="-285750"/>
            <a:r>
              <a:rPr lang="en" dirty="0" smtClean="0"/>
              <a:t> Anil </a:t>
            </a:r>
            <a:r>
              <a:rPr lang="en" dirty="0" smtClean="0"/>
              <a:t>Kumar  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>
            <a:spLocks noGrp="1"/>
          </p:cNvSpPr>
          <p:nvPr>
            <p:ph type="title"/>
          </p:nvPr>
        </p:nvSpPr>
        <p:spPr>
          <a:xfrm>
            <a:off x="265025" y="2023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32004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0000"/>
                </a:solidFill>
              </a:rPr>
              <a:t>Results</a:t>
            </a:r>
            <a:endParaRPr dirty="0">
              <a:solidFill>
                <a:srgbClr val="FF0000"/>
              </a:solidFill>
            </a:endParaRPr>
          </a:p>
        </p:txBody>
      </p:sp>
      <p:pic>
        <p:nvPicPr>
          <p:cNvPr id="2" name="solidWhiteRight (2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89860" y="1207391"/>
            <a:ext cx="3856075" cy="2386414"/>
          </a:xfrm>
          <a:prstGeom prst="rect">
            <a:avLst/>
          </a:prstGeom>
        </p:spPr>
      </p:pic>
      <p:pic>
        <p:nvPicPr>
          <p:cNvPr id="4" name="solidYellowLeft (1)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630281" y="1207391"/>
            <a:ext cx="3953737" cy="238641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49842" y="3955312"/>
            <a:ext cx="24100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>
                <a:solidFill>
                  <a:schemeClr val="tx1"/>
                </a:solidFill>
                <a:latin typeface="+mj-lt"/>
              </a:rPr>
              <a:t>WHITE LINE DETECTION</a:t>
            </a:r>
            <a:endParaRPr lang="en-IN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408428" y="3955311"/>
            <a:ext cx="26794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>
                <a:solidFill>
                  <a:schemeClr val="tx1"/>
                </a:solidFill>
              </a:rPr>
              <a:t>YELLOW LINE DETECTION</a:t>
            </a:r>
            <a:endParaRPr lang="en-IN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32004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</a:t>
            </a:r>
            <a:r>
              <a:rPr lang="en" dirty="0">
                <a:solidFill>
                  <a:srgbClr val="FF0000"/>
                </a:solidFill>
              </a:rPr>
              <a:t>Future scope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99" name="Google Shape;99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28808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800100">
              <a:spcBef>
                <a:spcPts val="1200"/>
              </a:spcBef>
            </a:pPr>
            <a:r>
              <a:rPr lang="en-IN" sz="2400" dirty="0" smtClean="0"/>
              <a:t>This model is fit for straight lines if sudden curves </a:t>
            </a:r>
            <a:r>
              <a:rPr lang="en-IN" sz="2400" dirty="0" smtClean="0"/>
              <a:t>arrives then </a:t>
            </a:r>
            <a:r>
              <a:rPr lang="en-IN" sz="2400" dirty="0" smtClean="0"/>
              <a:t>this model will not work.</a:t>
            </a:r>
          </a:p>
          <a:p>
            <a:pPr marL="800100">
              <a:spcBef>
                <a:spcPts val="1200"/>
              </a:spcBef>
            </a:pPr>
            <a:r>
              <a:rPr lang="en-IN" sz="2400" dirty="0" smtClean="0"/>
              <a:t>There are many roads which don’t have lane markings where this </a:t>
            </a:r>
            <a:r>
              <a:rPr lang="en-IN" sz="2400" dirty="0" smtClean="0"/>
              <a:t>will not work, </a:t>
            </a:r>
          </a:p>
          <a:p>
            <a:pPr indent="0">
              <a:spcBef>
                <a:spcPts val="1200"/>
              </a:spcBef>
              <a:buNone/>
            </a:pPr>
            <a:r>
              <a:rPr lang="en-IN" sz="2400" dirty="0"/>
              <a:t>	</a:t>
            </a:r>
            <a:r>
              <a:rPr lang="en-IN" sz="2400" dirty="0" smtClean="0"/>
              <a:t>		so </a:t>
            </a:r>
            <a:r>
              <a:rPr lang="en-IN" sz="2400" dirty="0"/>
              <a:t>we are working on </a:t>
            </a:r>
            <a:r>
              <a:rPr lang="en-IN" sz="2400" dirty="0" smtClean="0"/>
              <a:t>them.</a:t>
            </a:r>
            <a:endParaRPr sz="24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>
            <a:spLocks noGrp="1"/>
          </p:cNvSpPr>
          <p:nvPr>
            <p:ph type="title"/>
          </p:nvPr>
        </p:nvSpPr>
        <p:spPr>
          <a:xfrm>
            <a:off x="311700" y="18275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577" b="1" dirty="0">
                <a:latin typeface="Times New Roman"/>
                <a:ea typeface="Times New Roman"/>
                <a:cs typeface="Times New Roman"/>
                <a:sym typeface="Times New Roman"/>
              </a:rPr>
              <a:t>                          </a:t>
            </a:r>
            <a:r>
              <a:rPr lang="en" sz="2577" b="1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REFERENCES &amp; BIBLIOGRAPHY</a:t>
            </a:r>
            <a:endParaRPr sz="2577" b="1" dirty="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5" name="Google Shape;105;p20"/>
          <p:cNvSpPr txBox="1">
            <a:spLocks noGrp="1"/>
          </p:cNvSpPr>
          <p:nvPr>
            <p:ph type="body" idx="1"/>
          </p:nvPr>
        </p:nvSpPr>
        <p:spPr>
          <a:xfrm>
            <a:off x="311700" y="727172"/>
            <a:ext cx="8520600" cy="30438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lvl="0" indent="-228600" algn="just">
              <a:lnSpc>
                <a:spcPct val="150000"/>
              </a:lnSpc>
              <a:spcBef>
                <a:spcPts val="1200"/>
              </a:spcBef>
              <a:buNone/>
            </a:pPr>
            <a:r>
              <a:rPr lang="en" sz="5982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lang="en" sz="5082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</a:t>
            </a:r>
            <a:r>
              <a:rPr lang="en" sz="5982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</a:t>
            </a:r>
            <a:r>
              <a:rPr lang="en-IN" sz="5982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•	</a:t>
            </a:r>
            <a:r>
              <a:rPr lang="en-IN" sz="5982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Shopa</a:t>
            </a:r>
            <a:r>
              <a:rPr lang="en-IN" sz="5982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P., N. </a:t>
            </a:r>
            <a:r>
              <a:rPr lang="en-IN" sz="5982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Sumetha</a:t>
            </a:r>
            <a:r>
              <a:rPr lang="en-IN" sz="5982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and P.S.K </a:t>
            </a:r>
            <a:r>
              <a:rPr lang="en-IN" sz="5982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Pathra</a:t>
            </a:r>
            <a:r>
              <a:rPr lang="en-IN" sz="5982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“Traffic sign detection and recognition using </a:t>
            </a:r>
            <a:r>
              <a:rPr lang="en-IN" sz="5982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OpenCV</a:t>
            </a:r>
            <a:r>
              <a:rPr lang="en-IN" sz="5982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", International Conference on Information Communication and Embedded Systems (ICICES2014), 2014</a:t>
            </a:r>
          </a:p>
          <a:p>
            <a:pPr lvl="0" indent="-228600" algn="just">
              <a:lnSpc>
                <a:spcPct val="150000"/>
              </a:lnSpc>
              <a:spcBef>
                <a:spcPts val="1200"/>
              </a:spcBef>
              <a:buNone/>
            </a:pPr>
            <a:r>
              <a:rPr lang="en-IN" sz="5982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•	“</a:t>
            </a:r>
            <a:r>
              <a:rPr lang="en-IN" sz="5982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Segnet</a:t>
            </a:r>
            <a:r>
              <a:rPr lang="en-IN" sz="5982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A deep convolutional encoder-decoder architecture for robust semantic </a:t>
            </a:r>
            <a:r>
              <a:rPr lang="en-IN" sz="5982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pixelwise</a:t>
            </a:r>
            <a:r>
              <a:rPr lang="en-IN" sz="5982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labelling,” arXiv preprint arXiv:1505.07293, 2015.</a:t>
            </a:r>
          </a:p>
          <a:p>
            <a:pPr lvl="0" indent="-228600" algn="just">
              <a:lnSpc>
                <a:spcPct val="150000"/>
              </a:lnSpc>
              <a:spcBef>
                <a:spcPts val="1200"/>
              </a:spcBef>
              <a:buNone/>
            </a:pPr>
            <a:r>
              <a:rPr lang="en-IN" sz="5982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•	J. Long, E. Shelhamer, and T. Darrell, “LANE DETECTION TECHNIQUES” – A Review.” in Proceedings of the IEEE Conference on Computer Vision and Pattern Recognition, 2015, pp. 3431–3440.</a:t>
            </a:r>
          </a:p>
          <a:p>
            <a:pPr marL="457200" lvl="0" indent="-228600" algn="just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5982" u="sng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Articles:</a:t>
            </a:r>
            <a:endParaRPr sz="5982" u="sng" dirty="0" smtClean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28600" algn="just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5982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lang="en" sz="5082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</a:t>
            </a:r>
            <a:r>
              <a:rPr lang="en" sz="5082" dirty="0" smtClean="0">
                <a:solidFill>
                  <a:srgbClr val="000000"/>
                </a:solidFill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3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" sz="5982" u="sng" dirty="0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https://www.ncbi.nlm.nih.gov/pmc/articles/PMC6749518/</a:t>
            </a:r>
            <a:endParaRPr sz="5982" u="sng" dirty="0">
              <a:solidFill>
                <a:schemeClr val="hlink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28600" algn="just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5982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lang="en" sz="5082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</a:t>
            </a:r>
            <a:r>
              <a:rPr lang="en" sz="5082" dirty="0">
                <a:solidFill>
                  <a:srgbClr val="000000"/>
                </a:solidFill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" sz="5982" u="sng" dirty="0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/>
              </a:rPr>
              <a:t>https://www.frontiersin.org/articles/10.3389/fpsyg.2021.688376/full</a:t>
            </a:r>
            <a:endParaRPr sz="5982" u="sng" dirty="0">
              <a:solidFill>
                <a:schemeClr val="hlink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3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 dirty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     </a:t>
            </a:r>
            <a:r>
              <a:rPr lang="en" sz="3800" dirty="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/>
            </a:r>
            <a:br>
              <a:rPr lang="en" sz="3800" dirty="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</a:br>
            <a:r>
              <a:rPr lang="en" sz="3800" dirty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/>
            </a:r>
            <a:br>
              <a:rPr lang="en" sz="3800" dirty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</a:br>
            <a:r>
              <a:rPr lang="en" sz="5900" dirty="0" smtClean="0">
                <a:latin typeface="Average"/>
                <a:ea typeface="Average"/>
                <a:cs typeface="Average"/>
                <a:sym typeface="Average"/>
              </a:rPr>
              <a:t>Thank You</a:t>
            </a:r>
            <a:endParaRPr sz="5900" dirty="0"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204</TotalTime>
  <Words>444</Words>
  <Application>Microsoft Office PowerPoint</Application>
  <PresentationFormat>On-screen Show (16:9)</PresentationFormat>
  <Paragraphs>48</Paragraphs>
  <Slides>9</Slides>
  <Notes>9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Georgia</vt:lpstr>
      <vt:lpstr>Arial</vt:lpstr>
      <vt:lpstr>Oswald</vt:lpstr>
      <vt:lpstr>Average</vt:lpstr>
      <vt:lpstr>Times New Roman</vt:lpstr>
      <vt:lpstr>Slate</vt:lpstr>
      <vt:lpstr>A Computer Vision Based Lane Line Detection System  Under the Guidance of  </vt:lpstr>
      <vt:lpstr>    Problem Statement</vt:lpstr>
      <vt:lpstr>Solution</vt:lpstr>
      <vt:lpstr>Working Methodology</vt:lpstr>
      <vt:lpstr>Implementation</vt:lpstr>
      <vt:lpstr>Results</vt:lpstr>
      <vt:lpstr> Future scope</vt:lpstr>
      <vt:lpstr>                           REFERENCES &amp; BIBLIOGRAPHY </vt:lpstr>
      <vt:lpstr>       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Deep Learning &amp; Computer Vision Based Image Processing System for Depression Detection Under the Guidance of</dc:title>
  <dc:creator>NISAR SHAIKH</dc:creator>
  <cp:lastModifiedBy>nisarshaikh132@outlook.com</cp:lastModifiedBy>
  <cp:revision>17</cp:revision>
  <dcterms:modified xsi:type="dcterms:W3CDTF">2022-09-25T15:10:30Z</dcterms:modified>
</cp:coreProperties>
</file>